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95" r:id="rId2"/>
    <p:sldId id="580" r:id="rId3"/>
    <p:sldId id="556" r:id="rId4"/>
    <p:sldId id="597" r:id="rId5"/>
    <p:sldId id="598" r:id="rId6"/>
    <p:sldId id="613" r:id="rId7"/>
    <p:sldId id="616" r:id="rId8"/>
    <p:sldId id="614" r:id="rId9"/>
    <p:sldId id="615" r:id="rId10"/>
    <p:sldId id="628" r:id="rId11"/>
    <p:sldId id="627" r:id="rId12"/>
    <p:sldId id="626" r:id="rId13"/>
    <p:sldId id="621" r:id="rId14"/>
    <p:sldId id="622" r:id="rId15"/>
    <p:sldId id="624" r:id="rId16"/>
    <p:sldId id="581" r:id="rId17"/>
    <p:sldId id="619" r:id="rId18"/>
    <p:sldId id="618" r:id="rId19"/>
    <p:sldId id="609" r:id="rId20"/>
    <p:sldId id="608" r:id="rId21"/>
    <p:sldId id="511" r:id="rId22"/>
  </p:sldIdLst>
  <p:sldSz cx="9144000" cy="5143500" type="screen16x9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EB793BA-08EB-4D3B-B80B-51EA5D53DA23}">
          <p14:sldIdLst>
            <p14:sldId id="495"/>
            <p14:sldId id="580"/>
            <p14:sldId id="556"/>
            <p14:sldId id="597"/>
            <p14:sldId id="598"/>
            <p14:sldId id="613"/>
            <p14:sldId id="616"/>
            <p14:sldId id="614"/>
            <p14:sldId id="615"/>
            <p14:sldId id="628"/>
            <p14:sldId id="627"/>
            <p14:sldId id="626"/>
            <p14:sldId id="621"/>
            <p14:sldId id="622"/>
            <p14:sldId id="624"/>
            <p14:sldId id="581"/>
            <p14:sldId id="619"/>
            <p14:sldId id="618"/>
            <p14:sldId id="609"/>
            <p14:sldId id="608"/>
            <p14:sldId id="511"/>
          </p14:sldIdLst>
        </p14:section>
        <p14:section name="Photo divider slides" id="{986DA359-244E-4E05-A1AB-E2334E788869}">
          <p14:sldIdLst/>
        </p14:section>
        <p14:section name="Text divider slides" id="{539E082B-BEF6-4F23-82EA-9A977DDA68D9}">
          <p14:sldIdLst/>
        </p14:section>
        <p14:section name="Template details" id="{97BCBC9A-33D1-423E-B8F8-7ED0296A4D8B}">
          <p14:sldIdLst/>
        </p14:section>
        <p14:section name="Layouts" id="{40434FDE-6BE0-4E2B-973D-1AE2A8E07798}">
          <p14:sldIdLst/>
        </p14:section>
        <p14:section name="Sample slides" id="{07965AFD-674E-4B37-AD2D-58CC2C884456}">
          <p14:sldIdLst/>
        </p14:section>
        <p14:section name="End slides" id="{BAB9883C-9474-44D7-8359-EA3BBF17046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920">
          <p15:clr>
            <a:srgbClr val="A4A3A4"/>
          </p15:clr>
        </p15:guide>
        <p15:guide id="4" pos="5563">
          <p15:clr>
            <a:srgbClr val="A4A3A4"/>
          </p15:clr>
        </p15:guide>
        <p15:guide id="5" pos="196">
          <p15:clr>
            <a:srgbClr val="A4A3A4"/>
          </p15:clr>
        </p15:guide>
        <p15:guide id="6" orient="horz" pos="2940">
          <p15:clr>
            <a:srgbClr val="A4A3A4"/>
          </p15:clr>
        </p15:guide>
        <p15:guide id="8" orient="horz" pos="301">
          <p15:clr>
            <a:srgbClr val="A4A3A4"/>
          </p15:clr>
        </p15:guide>
        <p15:guide id="9" pos="2211">
          <p15:clr>
            <a:srgbClr val="A4A3A4"/>
          </p15:clr>
        </p15:guide>
        <p15:guide id="10" pos="2008">
          <p15:clr>
            <a:srgbClr val="A4A3A4"/>
          </p15:clr>
        </p15:guide>
        <p15:guide id="11" pos="2882">
          <p15:clr>
            <a:srgbClr val="A4A3A4"/>
          </p15:clr>
        </p15:guide>
        <p15:guide id="12" orient="horz" pos="7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09">
          <p15:clr>
            <a:srgbClr val="A4A3A4"/>
          </p15:clr>
        </p15:guide>
        <p15:guide id="4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ACB2C"/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028" autoAdjust="0"/>
    <p:restoredTop sz="95501" autoAdjust="0"/>
  </p:normalViewPr>
  <p:slideViewPr>
    <p:cSldViewPr snapToGrid="0" snapToObjects="1">
      <p:cViewPr varScale="1">
        <p:scale>
          <a:sx n="96" d="100"/>
          <a:sy n="96" d="100"/>
        </p:scale>
        <p:origin x="96" y="120"/>
      </p:cViewPr>
      <p:guideLst>
        <p:guide orient="horz" pos="3920"/>
        <p:guide pos="5563"/>
        <p:guide pos="196"/>
        <p:guide orient="horz" pos="2940"/>
        <p:guide orient="horz" pos="301"/>
        <p:guide pos="2211"/>
        <p:guide pos="2008"/>
        <p:guide pos="2882"/>
        <p:guide orient="horz" pos="730"/>
      </p:guideLst>
    </p:cSldViewPr>
  </p:slideViewPr>
  <p:outlineViewPr>
    <p:cViewPr>
      <p:scale>
        <a:sx n="33" d="100"/>
        <a:sy n="33" d="100"/>
      </p:scale>
      <p:origin x="0" y="-6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264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-3264" y="-120"/>
      </p:cViewPr>
      <p:guideLst>
        <p:guide orient="horz" pos="2880"/>
        <p:guide pos="2160"/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D4127D1-1DA3-FD4C-899D-F10D46045E7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85795F32-C039-324C-AEA0-2B598138A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E336800-F8B2-3E47-A373-388DE3582F91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A6F4022-7AF7-B44C-87BB-B0E6322D8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3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74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6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2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3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3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3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50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34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3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7" name="Group 4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4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2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80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7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8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03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20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724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21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1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8000">
                <a:schemeClr val="accent2"/>
              </a:gs>
              <a:gs pos="100000">
                <a:srgbClr val="CCCC00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38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8000">
                <a:schemeClr val="accent4"/>
              </a:gs>
              <a:gs pos="100000">
                <a:schemeClr val="accent3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335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2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00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57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54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153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9" name="Group 7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9" name="Freeform 6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56" name="Group 55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0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608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4" name="Group 4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45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2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8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56" name="Group 55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61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58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78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2" y="927268"/>
            <a:ext cx="9143977" cy="373998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8" name="Group 7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9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5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2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igh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8478"/>
            <a:ext cx="4123689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09161" y="1158478"/>
            <a:ext cx="4122224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5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213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ef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78003"/>
          </a:xfrm>
        </p:spPr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160" y="1158478"/>
            <a:ext cx="4122225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11150" y="1158478"/>
            <a:ext cx="4123690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5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71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7701" y="0"/>
            <a:ext cx="59563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61516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09963" y="477442"/>
            <a:ext cx="5321301" cy="4189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9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32" name="Group 3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3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3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3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2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7701" y="0"/>
            <a:ext cx="59563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61516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31" name="Group 3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3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" name="Group 3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3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8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5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9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" y="0"/>
            <a:ext cx="9130473" cy="5143499"/>
          </a:xfrm>
          <a:prstGeom prst="rect">
            <a:avLst/>
          </a:prstGeom>
        </p:spPr>
      </p:pic>
      <p:grpSp>
        <p:nvGrpSpPr>
          <p:cNvPr id="4" name="Group 3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6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1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1" cy="5143499"/>
          </a:xfrm>
          <a:prstGeom prst="rect">
            <a:avLst/>
          </a:prstGeom>
        </p:spPr>
      </p:pic>
      <p:grpSp>
        <p:nvGrpSpPr>
          <p:cNvPr id="4" name="Group 3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73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82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4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4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48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1" cy="5143499"/>
          </a:xfrm>
          <a:prstGeom prst="rect">
            <a:avLst/>
          </a:prstGeom>
        </p:spPr>
      </p:pic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6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149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892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92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2" name="Group 21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24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7" name="Freeform 9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30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Group 64" descr="DevCon logo" title="DevCon logo"/>
          <p:cNvGrpSpPr>
            <a:grpSpLocks noChangeAspect="1"/>
          </p:cNvGrpSpPr>
          <p:nvPr userDrawn="1"/>
        </p:nvGrpSpPr>
        <p:grpSpPr>
          <a:xfrm>
            <a:off x="2212138" y="1942708"/>
            <a:ext cx="4719725" cy="1261872"/>
            <a:chOff x="311150" y="465797"/>
            <a:chExt cx="1881050" cy="502920"/>
          </a:xfrm>
        </p:grpSpPr>
        <p:grpSp>
          <p:nvGrpSpPr>
            <p:cNvPr id="79" name="Group 7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8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0" name="Group 7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8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96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 descr="DevCon logo" title="DevCon logo"/>
          <p:cNvGrpSpPr>
            <a:grpSpLocks noChangeAspect="1"/>
          </p:cNvGrpSpPr>
          <p:nvPr userDrawn="1"/>
        </p:nvGrpSpPr>
        <p:grpSpPr>
          <a:xfrm>
            <a:off x="2212138" y="1941914"/>
            <a:ext cx="4719725" cy="1261872"/>
            <a:chOff x="311150" y="465797"/>
            <a:chExt cx="1881050" cy="502920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59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56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1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oran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 descr="DevCon logo" title="DevCon logo"/>
          <p:cNvGrpSpPr>
            <a:grpSpLocks noChangeAspect="1"/>
          </p:cNvGrpSpPr>
          <p:nvPr userDrawn="1"/>
        </p:nvGrpSpPr>
        <p:grpSpPr>
          <a:xfrm>
            <a:off x="2212138" y="1941914"/>
            <a:ext cx="4719725" cy="1261872"/>
            <a:chOff x="311150" y="465797"/>
            <a:chExt cx="1881050" cy="502920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59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56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7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7" name="Group 4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4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0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2" name="Freeform 101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1" name="Group 6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6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3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9" name="Group 7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978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892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92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2" name="Group 21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24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9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1" name="Group 6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23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50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971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5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7800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1" y="1158478"/>
            <a:ext cx="8520234" cy="35087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7998195" y="4838899"/>
            <a:chExt cx="831283" cy="128016"/>
          </a:xfrm>
        </p:grpSpPr>
        <p:sp>
          <p:nvSpPr>
            <p:cNvPr id="6" name="Freeform 171" descr=" " title=" "/>
            <p:cNvSpPr>
              <a:spLocks noEditPoints="1"/>
            </p:cNvSpPr>
            <p:nvPr/>
          </p:nvSpPr>
          <p:spPr bwMode="auto">
            <a:xfrm>
              <a:off x="7998195" y="4849975"/>
              <a:ext cx="76446" cy="11476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72" descr=" " title=" "/>
            <p:cNvSpPr>
              <a:spLocks noEditPoints="1"/>
            </p:cNvSpPr>
            <p:nvPr/>
          </p:nvSpPr>
          <p:spPr bwMode="auto">
            <a:xfrm>
              <a:off x="8091347" y="4848886"/>
              <a:ext cx="80804" cy="115850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3" descr=" " title=" "/>
            <p:cNvSpPr>
              <a:spLocks noEditPoints="1"/>
            </p:cNvSpPr>
            <p:nvPr/>
          </p:nvSpPr>
          <p:spPr bwMode="auto">
            <a:xfrm>
              <a:off x="8190127" y="4838899"/>
              <a:ext cx="74993" cy="128016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4" descr=" " title=" "/>
            <p:cNvSpPr>
              <a:spLocks/>
            </p:cNvSpPr>
            <p:nvPr/>
          </p:nvSpPr>
          <p:spPr bwMode="auto">
            <a:xfrm>
              <a:off x="8270931" y="4848886"/>
              <a:ext cx="130921" cy="115850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5" descr=" " title=" "/>
            <p:cNvSpPr>
              <a:spLocks noEditPoints="1"/>
            </p:cNvSpPr>
            <p:nvPr/>
          </p:nvSpPr>
          <p:spPr bwMode="auto">
            <a:xfrm>
              <a:off x="8407118" y="4876850"/>
              <a:ext cx="79533" cy="90065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6" descr=" " title=" "/>
            <p:cNvSpPr>
              <a:spLocks/>
            </p:cNvSpPr>
            <p:nvPr/>
          </p:nvSpPr>
          <p:spPr bwMode="auto">
            <a:xfrm>
              <a:off x="8504991" y="4876850"/>
              <a:ext cx="47393" cy="87886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7" descr=" " title=" "/>
            <p:cNvSpPr>
              <a:spLocks/>
            </p:cNvSpPr>
            <p:nvPr/>
          </p:nvSpPr>
          <p:spPr bwMode="auto">
            <a:xfrm>
              <a:off x="8564368" y="4838899"/>
              <a:ext cx="23606" cy="128016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8" descr=" " title=" "/>
            <p:cNvSpPr>
              <a:spLocks noEditPoints="1"/>
            </p:cNvSpPr>
            <p:nvPr/>
          </p:nvSpPr>
          <p:spPr bwMode="auto">
            <a:xfrm>
              <a:off x="8597961" y="4838899"/>
              <a:ext cx="75357" cy="128016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9" descr=" " title=" "/>
            <p:cNvSpPr>
              <a:spLocks/>
            </p:cNvSpPr>
            <p:nvPr/>
          </p:nvSpPr>
          <p:spPr bwMode="auto">
            <a:xfrm>
              <a:off x="8692020" y="4851973"/>
              <a:ext cx="63554" cy="112763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 descr=" " title=" "/>
            <p:cNvSpPr>
              <a:spLocks/>
            </p:cNvSpPr>
            <p:nvPr/>
          </p:nvSpPr>
          <p:spPr bwMode="auto">
            <a:xfrm>
              <a:off x="8756845" y="4851973"/>
              <a:ext cx="72633" cy="112763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</p:grpSpPr>
        <p:sp>
          <p:nvSpPr>
            <p:cNvPr id="1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46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>
              <a:alpha val="60000"/>
            </a:schemeClr>
          </a:solidFill>
        </p:grpSpPr>
        <p:grpSp>
          <p:nvGrpSpPr>
            <p:cNvPr id="48" name="Group 47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5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9" name="Group 48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50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040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894" r:id="rId2"/>
    <p:sldLayoutId id="2147483893" r:id="rId3"/>
    <p:sldLayoutId id="2147483895" r:id="rId4"/>
    <p:sldLayoutId id="2147483896" r:id="rId5"/>
    <p:sldLayoutId id="2147483897" r:id="rId6"/>
    <p:sldLayoutId id="2147483880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876" r:id="rId13"/>
    <p:sldLayoutId id="2147483905" r:id="rId14"/>
    <p:sldLayoutId id="2147483906" r:id="rId15"/>
    <p:sldLayoutId id="2147483909" r:id="rId16"/>
    <p:sldLayoutId id="2147483910" r:id="rId17"/>
    <p:sldLayoutId id="2147483911" r:id="rId18"/>
    <p:sldLayoutId id="2147483688" r:id="rId19"/>
    <p:sldLayoutId id="2147483692" r:id="rId20"/>
    <p:sldLayoutId id="2147483731" r:id="rId21"/>
    <p:sldLayoutId id="2147483732" r:id="rId22"/>
    <p:sldLayoutId id="2147483733" r:id="rId23"/>
    <p:sldLayoutId id="2147483683" r:id="rId24"/>
    <p:sldLayoutId id="2147483734" r:id="rId25"/>
    <p:sldLayoutId id="2147483887" r:id="rId26"/>
    <p:sldLayoutId id="2147483912" r:id="rId27"/>
    <p:sldLayoutId id="2147483913" r:id="rId28"/>
    <p:sldLayoutId id="2147483914" r:id="rId29"/>
    <p:sldLayoutId id="2147483709" r:id="rId30"/>
    <p:sldLayoutId id="2147483907" r:id="rId31"/>
    <p:sldLayoutId id="2147483908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msglobal.org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blackboard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imsglobal.org/activity/learning-tools-interoperability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SaaS and Ultra Development Clinic: LTI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31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LTI Overview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5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/>
              <a:t>Today -- B2 Extensions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Offer ways to place hooks to you application in Blackboard Learn.</a:t>
            </a:r>
          </a:p>
          <a:p>
            <a:pPr lvl="0"/>
            <a:r>
              <a:rPr lang="en-US" dirty="0"/>
              <a:t>Examples include Course Tool, Course Control Panel, Group Tool, System Tool, User Tool, Content Type, Module, Extension,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58" y="2090143"/>
            <a:ext cx="2592857" cy="1371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79" y="3607268"/>
            <a:ext cx="1535714" cy="9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014" y="2571750"/>
            <a:ext cx="2092857" cy="166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585" y="2015128"/>
            <a:ext cx="1578572" cy="12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Future -- Learning Tools Interoperability  (LTI)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LTI</a:t>
            </a:r>
            <a:r>
              <a:rPr lang="en-US" dirty="0"/>
              <a:t>®, or Learning Tools Interoperability® is an initiative developed and managed by the </a:t>
            </a:r>
            <a:r>
              <a:rPr lang="en-US" u="sng" dirty="0">
                <a:hlinkClick r:id="rId2" tooltip="IMS Global Learning Consortium"/>
              </a:rPr>
              <a:t>IMS Global Learning Consortium</a:t>
            </a:r>
            <a:r>
              <a:rPr lang="en-US" dirty="0"/>
              <a:t>.  The chief purpose of LTI is to define a standard for integrating educational software platforms, usually hosted remotely and provided by third party services, with platforms like Learning Management Systems (LMSs) which includes Blackboard Learn.  It includes a standard protocol for establishing a trusted relationship between the tool provider and the LMS, so that students and teachers can have a seamless, integrated experience of using the tool within the context of their course.</a:t>
            </a:r>
          </a:p>
        </p:txBody>
      </p:sp>
    </p:spTree>
    <p:extLst>
      <p:ext uri="{BB962C8B-B14F-4D97-AF65-F5344CB8AC3E}">
        <p14:creationId xmlns:p14="http://schemas.microsoft.com/office/powerpoint/2010/main" val="298458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/>
              <a:t>Learning </a:t>
            </a:r>
            <a:r>
              <a:rPr lang="en-US" b="1" dirty="0"/>
              <a:t>Tools Interoperability  (LTI)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Tool Consumers are the users (i.e. launches) of the tools.</a:t>
            </a:r>
          </a:p>
          <a:p>
            <a:r>
              <a:rPr lang="en-US" dirty="0" smtClean="0"/>
              <a:t>Tool Providers are the applications.</a:t>
            </a:r>
          </a:p>
          <a:p>
            <a:r>
              <a:rPr lang="en-US" dirty="0" smtClean="0"/>
              <a:t>On the launch, the tool consumer sends standard context parameters (i.e. course context, user context, resource context, etc.) as well as optional custom parameters.</a:t>
            </a:r>
          </a:p>
          <a:p>
            <a:r>
              <a:rPr lang="en-US" dirty="0" smtClean="0"/>
              <a:t>If a return presentation </a:t>
            </a:r>
            <a:r>
              <a:rPr lang="en-US" dirty="0" err="1" smtClean="0"/>
              <a:t>url</a:t>
            </a:r>
            <a:r>
              <a:rPr lang="en-US" dirty="0" smtClean="0"/>
              <a:t> is sent, the provider can return the user back to the same UI context (if this is supported by the launching point).</a:t>
            </a:r>
          </a:p>
          <a:p>
            <a:r>
              <a:rPr lang="en-US" dirty="0" smtClean="0"/>
              <a:t>Blackboard Learn allows for configuring LTI Links as links within courses or defining placements that can be added to courses.</a:t>
            </a:r>
          </a:p>
          <a:p>
            <a:r>
              <a:rPr lang="en-US" dirty="0"/>
              <a:t>Grades can be returned if this portion of the LTI spec is developed and configured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specification is growing to include more capabilities for the tool provider to reach back into the tool consumer, including messages, REST calls, and events.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0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LTI Can Be Used to Place Your Building Blocks in SaaS &amp; Ultra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B2 extensions are available in classic courses in SaaS but not Ultra courses.</a:t>
            </a:r>
          </a:p>
          <a:p>
            <a:r>
              <a:rPr lang="en-US" dirty="0" smtClean="0"/>
              <a:t>LTI links and placements </a:t>
            </a:r>
            <a:r>
              <a:rPr lang="en-US" b="1" dirty="0" smtClean="0"/>
              <a:t>ARE</a:t>
            </a:r>
            <a:r>
              <a:rPr lang="en-US" dirty="0" smtClean="0"/>
              <a:t> available in Ultra courses and in classic courses in SaaS.</a:t>
            </a:r>
          </a:p>
          <a:p>
            <a:r>
              <a:rPr lang="en-US" dirty="0" smtClean="0"/>
              <a:t>An LTI launch will provide the course and user context on the launch.</a:t>
            </a:r>
          </a:p>
          <a:p>
            <a:r>
              <a:rPr lang="en-US" dirty="0" smtClean="0"/>
              <a:t>Custom parameters can also be passed.  </a:t>
            </a:r>
            <a:endParaRPr lang="en-US" dirty="0"/>
          </a:p>
          <a:p>
            <a:r>
              <a:rPr lang="en-US" dirty="0" smtClean="0"/>
              <a:t>Dynamic custom parameters can also be developed and configured by adding the template variable processing to your B2.</a:t>
            </a:r>
          </a:p>
          <a:p>
            <a:pPr lvl="0"/>
            <a:r>
              <a:rPr lang="en-US" dirty="0"/>
              <a:t>I</a:t>
            </a:r>
            <a:r>
              <a:rPr lang="en-US" dirty="0" smtClean="0"/>
              <a:t>t may be possible to port your Course </a:t>
            </a:r>
            <a:r>
              <a:rPr lang="en-US" dirty="0"/>
              <a:t>Tool, Course Control Panel, Group Tool, </a:t>
            </a:r>
            <a:r>
              <a:rPr lang="en-US" dirty="0" smtClean="0"/>
              <a:t>User </a:t>
            </a:r>
            <a:r>
              <a:rPr lang="en-US" dirty="0"/>
              <a:t>Tool, Content Type, </a:t>
            </a:r>
            <a:r>
              <a:rPr lang="en-US" dirty="0" smtClean="0"/>
              <a:t>or Module to run as an LTI Provider B2.</a:t>
            </a:r>
          </a:p>
          <a:p>
            <a:r>
              <a:rPr lang="en-US" dirty="0" smtClean="0"/>
              <a:t>Or develop new tools using this pattern that will work for both classic and Ultra course in SaaS.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Demo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819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 on activity: A system or course tool </a:t>
            </a:r>
            <a:r>
              <a:rPr lang="en-US" dirty="0"/>
              <a:t>(</a:t>
            </a:r>
            <a:r>
              <a:rPr lang="en-US" dirty="0" smtClean="0"/>
              <a:t>LTI)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28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Course Tool Activity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Goal: Create a tool provider running in Learn showing the LTI parameters passed as well as the course &amp; users</a:t>
            </a:r>
          </a:p>
          <a:p>
            <a:r>
              <a:rPr lang="en-US" dirty="0" smtClean="0"/>
              <a:t>Exercise Steps:</a:t>
            </a:r>
          </a:p>
          <a:p>
            <a:pPr lvl="1"/>
            <a:r>
              <a:rPr lang="en-US" dirty="0" smtClean="0"/>
              <a:t>Create B2 shell &amp; maven </a:t>
            </a:r>
            <a:r>
              <a:rPr lang="en-US" dirty="0" err="1" smtClean="0"/>
              <a:t>pom</a:t>
            </a:r>
            <a:r>
              <a:rPr lang="en-US" dirty="0" smtClean="0"/>
              <a:t> to build.</a:t>
            </a:r>
          </a:p>
          <a:p>
            <a:pPr lvl="1"/>
            <a:r>
              <a:rPr lang="en-US" dirty="0" smtClean="0"/>
              <a:t>Determine MVC framework – we will use Spring.</a:t>
            </a:r>
          </a:p>
          <a:p>
            <a:pPr lvl="1"/>
            <a:r>
              <a:rPr lang="en-US" dirty="0" smtClean="0"/>
              <a:t>Create settings controller, model, view &amp; service.  Add code to save &amp; load key and secret.</a:t>
            </a:r>
          </a:p>
          <a:p>
            <a:pPr lvl="1"/>
            <a:r>
              <a:rPr lang="en-US" dirty="0"/>
              <a:t>Create LTI </a:t>
            </a:r>
            <a:r>
              <a:rPr lang="en-US" dirty="0" smtClean="0"/>
              <a:t>launch controller </a:t>
            </a:r>
            <a:r>
              <a:rPr lang="en-US" dirty="0"/>
              <a:t>– add hooks to validate </a:t>
            </a:r>
            <a:r>
              <a:rPr lang="en-US" dirty="0" err="1" smtClean="0"/>
              <a:t>oauth</a:t>
            </a:r>
            <a:r>
              <a:rPr lang="en-US" dirty="0"/>
              <a:t> </a:t>
            </a:r>
            <a:r>
              <a:rPr lang="en-US" dirty="0" smtClean="0"/>
              <a:t>&amp; to display </a:t>
            </a:r>
            <a:r>
              <a:rPr lang="en-US" dirty="0" err="1" smtClean="0"/>
              <a:t>parms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Update LTI launch controller to load course and user and to display the id’s along with the </a:t>
            </a:r>
            <a:r>
              <a:rPr lang="en-US" dirty="0" err="1" smtClean="0"/>
              <a:t>parms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Update LTI launch controller to return launch presentation </a:t>
            </a:r>
            <a:r>
              <a:rPr lang="en-US" dirty="0" err="1" smtClean="0"/>
              <a:t>url</a:t>
            </a:r>
            <a:r>
              <a:rPr lang="en-US" dirty="0" smtClean="0"/>
              <a:t> to the view to return.</a:t>
            </a:r>
          </a:p>
          <a:p>
            <a:pPr lvl="1"/>
            <a:r>
              <a:rPr lang="en-US" dirty="0" smtClean="0"/>
              <a:t>Build, deploy, &amp; test</a:t>
            </a:r>
            <a:r>
              <a:rPr lang="en-US" dirty="0"/>
              <a:t> </a:t>
            </a:r>
            <a:r>
              <a:rPr lang="en-US" dirty="0" smtClean="0"/>
              <a:t>– configure a direct LTI link and a placement.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8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en-US" dirty="0"/>
          </a:p>
        </p:txBody>
      </p:sp>
      <p:sp>
        <p:nvSpPr>
          <p:cNvPr id="4" name="Rectangle 3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You can find helpful resources at the </a:t>
            </a:r>
            <a:r>
              <a:rPr lang="en-US" sz="2000" smtClean="0">
                <a:solidFill>
                  <a:schemeClr val="bg1"/>
                </a:solidFill>
                <a:latin typeface="+mj-lt"/>
              </a:rPr>
              <a:t>following locations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 descr=" " title=" "/>
          <p:cNvSpPr/>
          <p:nvPr/>
        </p:nvSpPr>
        <p:spPr>
          <a:xfrm>
            <a:off x="3336291" y="1151255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473451" y="1151255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Community Site </a:t>
            </a:r>
            <a:r>
              <a:rPr lang="en-US" sz="1600" dirty="0">
                <a:solidFill>
                  <a:schemeClr val="tx1"/>
                </a:solidFill>
              </a:rPr>
              <a:t>- </a:t>
            </a:r>
            <a:r>
              <a:rPr lang="en-US" sz="1600" dirty="0">
                <a:solidFill>
                  <a:schemeClr val="tx1"/>
                </a:solidFill>
                <a:hlinkClick r:id="rId3"/>
              </a:rPr>
              <a:t>https://community.blackboard.com</a:t>
            </a:r>
            <a:r>
              <a:rPr lang="en-US" sz="16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3473451" y="2064544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</a:rPr>
              <a:t>IMS Site -- </a:t>
            </a:r>
            <a:r>
              <a:rPr lang="en-US" sz="1600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sz="1600" dirty="0" smtClean="0">
                <a:solidFill>
                  <a:schemeClr val="tx1"/>
                </a:solidFill>
                <a:hlinkClick r:id="rId4"/>
              </a:rPr>
              <a:t>www.imsglobal.org/activity/learning-tools-interoperability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336291" y="2064544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 descr=" " title=" "/>
          <p:cNvSpPr/>
          <p:nvPr/>
        </p:nvSpPr>
        <p:spPr>
          <a:xfrm>
            <a:off x="3473451" y="2977833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>
                <a:solidFill>
                  <a:schemeClr val="tx1"/>
                </a:solidFill>
              </a:rPr>
              <a:t>Blackboard/BBDN projects on github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 16" descr=" " title=" "/>
          <p:cNvSpPr/>
          <p:nvPr/>
        </p:nvSpPr>
        <p:spPr>
          <a:xfrm>
            <a:off x="3336291" y="2977833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 descr=" " title=" "/>
          <p:cNvSpPr/>
          <p:nvPr/>
        </p:nvSpPr>
        <p:spPr>
          <a:xfrm>
            <a:off x="3473451" y="3891121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</a:rPr>
              <a:t>Take a Building Block course </a:t>
            </a:r>
            <a:r>
              <a:rPr lang="en-US" sz="1600" dirty="0" smtClean="0">
                <a:solidFill>
                  <a:schemeClr val="tx1"/>
                </a:solidFill>
              </a:rPr>
              <a:t>or get custom assistance from the consulting group at Blackboard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 descr=" " title=" "/>
          <p:cNvSpPr/>
          <p:nvPr/>
        </p:nvSpPr>
        <p:spPr>
          <a:xfrm>
            <a:off x="3336291" y="3891121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2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Any 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Me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John Wiseman</a:t>
            </a:r>
            <a:endParaRPr lang="en-US" b="1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 smtClean="0"/>
              <a:t>Principal Consultant</a:t>
            </a:r>
            <a:endParaRPr lang="en-US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Blackboard Consulting</a:t>
            </a:r>
          </a:p>
          <a:p>
            <a:pPr marL="225425" lvl="1" indent="0">
              <a:buNone/>
            </a:pPr>
            <a:r>
              <a:rPr lang="en-US" b="1" dirty="0"/>
              <a:t>John.Wiseman@blackboard.com</a:t>
            </a:r>
            <a:endParaRPr lang="en-US" dirty="0"/>
          </a:p>
          <a:p>
            <a:r>
              <a:rPr lang="en-US" dirty="0"/>
              <a:t>Worked with enterprise systems for </a:t>
            </a:r>
            <a:r>
              <a:rPr lang="en-US" dirty="0" smtClean="0"/>
              <a:t>23+ </a:t>
            </a:r>
            <a:r>
              <a:rPr lang="en-US" dirty="0"/>
              <a:t>years as a developer, team lead, architect, or project manager for hundreds of projects and clients.</a:t>
            </a:r>
          </a:p>
          <a:p>
            <a:r>
              <a:rPr lang="en-US" dirty="0"/>
              <a:t>Spent the last </a:t>
            </a:r>
            <a:r>
              <a:rPr lang="en-US" dirty="0" smtClean="0"/>
              <a:t>10+ </a:t>
            </a:r>
            <a:r>
              <a:rPr lang="en-US" dirty="0"/>
              <a:t>years at Blackboard as a technical architect focusing on a variety of areas, including Grades Exchange, Ultra/SaaS, the Bb Xythos/Content Management System, Partner integrations, and single-</a:t>
            </a:r>
            <a:r>
              <a:rPr lang="en-US" dirty="0" err="1"/>
              <a:t>signon</a:t>
            </a:r>
            <a:r>
              <a:rPr lang="en-US" dirty="0"/>
              <a:t> authentication among others.</a:t>
            </a:r>
          </a:p>
          <a:p>
            <a:r>
              <a:rPr lang="en-US" dirty="0"/>
              <a:t>CPEG undergrad from University of Notre Dame &amp; MBA from Lake Forest Graduate School of Management.</a:t>
            </a:r>
          </a:p>
          <a:p>
            <a:r>
              <a:rPr lang="en-US" dirty="0"/>
              <a:t>Reside in Chicago (well, the burbs), am married, </a:t>
            </a:r>
            <a:r>
              <a:rPr lang="en-US" dirty="0" smtClean="0"/>
              <a:t>&amp; have </a:t>
            </a:r>
            <a:r>
              <a:rPr lang="en-US" dirty="0"/>
              <a:t>2 girls </a:t>
            </a:r>
            <a:r>
              <a:rPr lang="en-US" dirty="0" smtClean="0"/>
              <a:t>(10 </a:t>
            </a:r>
            <a:r>
              <a:rPr lang="en-US" dirty="0"/>
              <a:t>&amp; </a:t>
            </a:r>
            <a:r>
              <a:rPr lang="en-US" dirty="0" smtClean="0"/>
              <a:t>13).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7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Do This Next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the documentation on Behind the </a:t>
            </a:r>
            <a:r>
              <a:rPr lang="en-US" dirty="0" smtClean="0"/>
              <a:t>Blackboard, including articles on how to ready your B2s for SaaS.</a:t>
            </a:r>
          </a:p>
          <a:p>
            <a:r>
              <a:rPr lang="en-US" dirty="0" smtClean="0"/>
              <a:t>Check out information on IMS LTI site.</a:t>
            </a:r>
            <a:endParaRPr lang="en-US" dirty="0"/>
          </a:p>
          <a:p>
            <a:r>
              <a:rPr lang="en-US" dirty="0"/>
              <a:t>If you haven’t </a:t>
            </a:r>
            <a:r>
              <a:rPr lang="en-US" dirty="0" smtClean="0"/>
              <a:t>already, sign up for accounts on both.</a:t>
            </a:r>
            <a:endParaRPr lang="en-US" dirty="0"/>
          </a:p>
          <a:p>
            <a:r>
              <a:rPr lang="en-US" dirty="0" smtClean="0"/>
              <a:t>If you are considering the move to SaaS Ultra, evaluate your extended functional requirements and determine if any gaps in the out of box functionality can be addressed with these patterns.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desired, please feel free to discuss options with Blackboard Account Exec, Sales Engineer, or Consulting c</a:t>
            </a:r>
            <a:r>
              <a:rPr lang="en-US" dirty="0" smtClean="0"/>
              <a:t>ontacts for assistance.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  " title="  "/>
          <p:cNvSpPr/>
          <p:nvPr/>
        </p:nvSpPr>
        <p:spPr>
          <a:xfrm>
            <a:off x="640080" y="477441"/>
            <a:ext cx="6446520" cy="418980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8">
              <a:lnSpc>
                <a:spcPct val="125000"/>
              </a:lnSpc>
              <a:buClr>
                <a:srgbClr val="FF671B"/>
              </a:buClr>
            </a:pPr>
            <a:r>
              <a:rPr lang="en-US" sz="2100" spc="100" dirty="0">
                <a:solidFill>
                  <a:schemeClr val="tx1"/>
                </a:solidFill>
              </a:rPr>
              <a:t>Statements regarding our product development initiatives, including new products and future product upgrades, updates or enhancements represent </a:t>
            </a:r>
            <a:r>
              <a:rPr lang="en-US" sz="2100" spc="100" dirty="0" smtClean="0">
                <a:solidFill>
                  <a:schemeClr val="tx1"/>
                </a:solidFill>
              </a:rPr>
              <a:t>our </a:t>
            </a:r>
            <a:r>
              <a:rPr lang="en-US" sz="2100" spc="100" dirty="0">
                <a:solidFill>
                  <a:schemeClr val="tx1"/>
                </a:solidFill>
              </a:rPr>
              <a:t>current intentions, but may be modified, delayed </a:t>
            </a:r>
            <a:r>
              <a:rPr lang="en-US" sz="2100" spc="100" dirty="0" smtClean="0">
                <a:solidFill>
                  <a:schemeClr val="tx1"/>
                </a:solidFill>
              </a:rPr>
              <a:t>or </a:t>
            </a:r>
            <a:r>
              <a:rPr lang="en-US" sz="2100" spc="100" dirty="0">
                <a:solidFill>
                  <a:schemeClr val="tx1"/>
                </a:solidFill>
              </a:rPr>
              <a:t>abandoned without prior </a:t>
            </a:r>
            <a:r>
              <a:rPr lang="en-US" sz="2100" spc="100" dirty="0" smtClean="0">
                <a:solidFill>
                  <a:schemeClr val="tx1"/>
                </a:solidFill>
              </a:rPr>
              <a:t/>
            </a:r>
            <a:br>
              <a:rPr lang="en-US" sz="2100" spc="100" dirty="0" smtClean="0">
                <a:solidFill>
                  <a:schemeClr val="tx1"/>
                </a:solidFill>
              </a:rPr>
            </a:br>
            <a:r>
              <a:rPr lang="en-US" sz="2100" spc="100" dirty="0" smtClean="0">
                <a:solidFill>
                  <a:schemeClr val="tx1"/>
                </a:solidFill>
              </a:rPr>
              <a:t>notice </a:t>
            </a:r>
            <a:r>
              <a:rPr lang="en-US" sz="2100" spc="100" dirty="0">
                <a:solidFill>
                  <a:schemeClr val="tx1"/>
                </a:solidFill>
              </a:rPr>
              <a:t>and there </a:t>
            </a:r>
            <a:r>
              <a:rPr lang="en-US" sz="2100" spc="100" dirty="0" smtClean="0">
                <a:solidFill>
                  <a:schemeClr val="tx1"/>
                </a:solidFill>
              </a:rPr>
              <a:t>is </a:t>
            </a:r>
            <a:r>
              <a:rPr lang="en-US" sz="2100" spc="100" dirty="0">
                <a:solidFill>
                  <a:schemeClr val="tx1"/>
                </a:solidFill>
              </a:rPr>
              <a:t>no assurance that such offering, upgrades</a:t>
            </a:r>
            <a:r>
              <a:rPr lang="en-US" sz="2100" spc="100" dirty="0" smtClean="0">
                <a:solidFill>
                  <a:schemeClr val="tx1"/>
                </a:solidFill>
              </a:rPr>
              <a:t>, updates or </a:t>
            </a:r>
            <a:r>
              <a:rPr lang="en-US" sz="2100" spc="100" dirty="0">
                <a:solidFill>
                  <a:schemeClr val="tx1"/>
                </a:solidFill>
              </a:rPr>
              <a:t>functionality will become available unless </a:t>
            </a:r>
            <a:r>
              <a:rPr lang="en-US" sz="2100" spc="100" dirty="0" smtClean="0">
                <a:solidFill>
                  <a:schemeClr val="tx1"/>
                </a:solidFill>
              </a:rPr>
              <a:t>and </a:t>
            </a:r>
            <a:r>
              <a:rPr lang="en-US" sz="2100" spc="100" dirty="0">
                <a:solidFill>
                  <a:schemeClr val="tx1"/>
                </a:solidFill>
              </a:rPr>
              <a:t>until they have been made generally available </a:t>
            </a:r>
            <a:r>
              <a:rPr lang="en-US" sz="2100" spc="100" dirty="0" smtClean="0">
                <a:solidFill>
                  <a:schemeClr val="tx1"/>
                </a:solidFill>
              </a:rPr>
              <a:t>to </a:t>
            </a:r>
            <a:r>
              <a:rPr lang="en-US" sz="2100" spc="100" dirty="0">
                <a:solidFill>
                  <a:schemeClr val="tx1"/>
                </a:solidFill>
              </a:rPr>
              <a:t>our customers.</a:t>
            </a:r>
          </a:p>
        </p:txBody>
      </p:sp>
    </p:spTree>
    <p:extLst>
      <p:ext uri="{BB962C8B-B14F-4D97-AF65-F5344CB8AC3E}">
        <p14:creationId xmlns:p14="http://schemas.microsoft.com/office/powerpoint/2010/main" val="9481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7" name="Rectangle 6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I hope that you leave today with the following: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36291" y="1151255"/>
            <a:ext cx="5494972" cy="776128"/>
            <a:chOff x="3336291" y="1151255"/>
            <a:chExt cx="5494972" cy="776128"/>
          </a:xfrm>
        </p:grpSpPr>
        <p:sp>
          <p:nvSpPr>
            <p:cNvPr id="8" name="Rectangle 7" descr=" " title=" "/>
            <p:cNvSpPr/>
            <p:nvPr/>
          </p:nvSpPr>
          <p:spPr>
            <a:xfrm>
              <a:off x="3336291" y="1151255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 descr=" " title=" "/>
            <p:cNvSpPr/>
            <p:nvPr/>
          </p:nvSpPr>
          <p:spPr>
            <a:xfrm>
              <a:off x="3473451" y="1151255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 smtClean="0">
                  <a:solidFill>
                    <a:schemeClr val="tx1"/>
                  </a:solidFill>
                </a:rPr>
                <a:t>Information on some of the more common customization patterns that can be implemented in SaaS &amp; Ultra, including LTI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36291" y="2136933"/>
            <a:ext cx="5494972" cy="776128"/>
            <a:chOff x="3336291" y="2977833"/>
            <a:chExt cx="5494972" cy="776128"/>
          </a:xfrm>
        </p:grpSpPr>
        <p:sp>
          <p:nvSpPr>
            <p:cNvPr id="13" name="Rectangle 12" descr=" " title=" "/>
            <p:cNvSpPr/>
            <p:nvPr/>
          </p:nvSpPr>
          <p:spPr>
            <a:xfrm>
              <a:off x="3336291" y="2977833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 descr=" " title=" "/>
            <p:cNvSpPr/>
            <p:nvPr/>
          </p:nvSpPr>
          <p:spPr>
            <a:xfrm>
              <a:off x="3473451" y="2977833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 smtClean="0">
                  <a:solidFill>
                    <a:schemeClr val="tx1"/>
                  </a:solidFill>
                </a:rPr>
                <a:t>Some of the key development &amp; deployment considerations &amp; some exposure to what is required to build course &amp; system tools as tool providers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36291" y="3130233"/>
            <a:ext cx="5494972" cy="776128"/>
            <a:chOff x="3336291" y="2977833"/>
            <a:chExt cx="5494972" cy="776128"/>
          </a:xfrm>
        </p:grpSpPr>
        <p:sp>
          <p:nvSpPr>
            <p:cNvPr id="20" name="Rectangle 19" descr=" " title=" "/>
            <p:cNvSpPr/>
            <p:nvPr/>
          </p:nvSpPr>
          <p:spPr>
            <a:xfrm>
              <a:off x="3336291" y="2977833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 descr=" " title=" "/>
            <p:cNvSpPr/>
            <p:nvPr/>
          </p:nvSpPr>
          <p:spPr>
            <a:xfrm>
              <a:off x="3473451" y="2977833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 smtClean="0">
                  <a:solidFill>
                    <a:schemeClr val="tx1"/>
                  </a:solidFill>
                </a:rPr>
                <a:t>Exposure to some the resources you can consult for help when developing these customizations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9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42 -8.64198E-7 L 0 -8.64198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Context</a:t>
            </a:r>
            <a:endParaRPr lang="en-US" dirty="0"/>
          </a:p>
        </p:txBody>
      </p:sp>
      <p:sp>
        <p:nvSpPr>
          <p:cNvPr id="13" name="Rectangle 12" descr=" " title=" "/>
          <p:cNvSpPr/>
          <p:nvPr/>
        </p:nvSpPr>
        <p:spPr>
          <a:xfrm>
            <a:off x="311149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4"/>
                </a:solidFill>
              </a:rPr>
              <a:t>SaaS</a:t>
            </a:r>
            <a:endParaRPr lang="en-US" dirty="0">
              <a:solidFill>
                <a:schemeClr val="accent4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System running in the Cloud infrastructure – not self-hosted nor manage hosted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200400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5"/>
                </a:solidFill>
              </a:rPr>
              <a:t>Ultra Experience</a:t>
            </a:r>
            <a:endParaRPr lang="en-US" dirty="0">
              <a:solidFill>
                <a:schemeClr val="accent5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Ultra experience for overall interface</a:t>
            </a: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Instructor choice for courses – co-existence in the classic and Ultra experiences</a:t>
            </a:r>
          </a:p>
        </p:txBody>
      </p:sp>
      <p:sp>
        <p:nvSpPr>
          <p:cNvPr id="12" name="Rectangle 11" descr=" " title=" "/>
          <p:cNvSpPr/>
          <p:nvPr/>
        </p:nvSpPr>
        <p:spPr>
          <a:xfrm>
            <a:off x="6088063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6"/>
                </a:solidFill>
              </a:rPr>
              <a:t>Package</a:t>
            </a:r>
            <a:endParaRPr lang="en-US" dirty="0">
              <a:solidFill>
                <a:schemeClr val="accent6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6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SaaS Advantaged – you can build &amp; deploy your own building blocks (B2’s)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11150" y="1158875"/>
            <a:ext cx="2743200" cy="1371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200400" y="1158875"/>
            <a:ext cx="2743200" cy="13716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6088063" y="1158875"/>
            <a:ext cx="2743200" cy="13716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46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&amp; Deployment Points</a:t>
            </a:r>
            <a:endParaRPr lang="en-US" dirty="0"/>
          </a:p>
        </p:txBody>
      </p:sp>
      <p:sp>
        <p:nvSpPr>
          <p:cNvPr id="3" name="Rectangle 2" descr=" " title=" "/>
          <p:cNvSpPr/>
          <p:nvPr/>
        </p:nvSpPr>
        <p:spPr>
          <a:xfrm>
            <a:off x="312616" y="1158875"/>
            <a:ext cx="2875085" cy="35083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Keep these key points in mind when developing and deployment in SaaS and for Ultra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 descr=" " title=" "/>
          <p:cNvSpPr/>
          <p:nvPr/>
        </p:nvSpPr>
        <p:spPr>
          <a:xfrm>
            <a:off x="3462021" y="1158874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Development can be performed on the DVM or 9.1 system but those environments will not have Ultra.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 descr=" " title=" "/>
          <p:cNvSpPr/>
          <p:nvPr/>
        </p:nvSpPr>
        <p:spPr>
          <a:xfrm>
            <a:off x="3462021" y="2070259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The SaaS infrastructure includes JDK 8, Tomcat 8, &amp; Postgres.  Consult the community site for other important points around configuration &amp; logging.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462021" y="2981643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Custom B2 availability depends on the SaaS package you have.  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2" name="Rectangle 11" descr=" " title=" "/>
          <p:cNvSpPr/>
          <p:nvPr/>
        </p:nvSpPr>
        <p:spPr>
          <a:xfrm>
            <a:off x="3462021" y="3893027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SaaS B2 deployment is not self service.  You need to submit installation requests via Support.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 descr=" " title=" "/>
          <p:cNvSpPr/>
          <p:nvPr/>
        </p:nvSpPr>
        <p:spPr>
          <a:xfrm>
            <a:off x="3324860" y="1158874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8" name="Rectangle 7" descr=" " title=" "/>
          <p:cNvSpPr/>
          <p:nvPr/>
        </p:nvSpPr>
        <p:spPr>
          <a:xfrm>
            <a:off x="3324860" y="2070259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324860" y="2981643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324860" y="3893027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Common Customization Patterns</a:t>
            </a:r>
            <a:endParaRPr lang="en-US" dirty="0"/>
          </a:p>
        </p:txBody>
      </p:sp>
      <p:sp>
        <p:nvSpPr>
          <p:cNvPr id="13" name="Rectangle 12" descr=" " title=" "/>
          <p:cNvSpPr/>
          <p:nvPr/>
        </p:nvSpPr>
        <p:spPr>
          <a:xfrm>
            <a:off x="311149" y="1296035"/>
            <a:ext cx="4046667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4"/>
                </a:solidFill>
              </a:rPr>
              <a:t>System Tools</a:t>
            </a:r>
            <a:endParaRPr lang="en-US" dirty="0">
              <a:solidFill>
                <a:schemeClr val="accent4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Specialized tools outside of the context of a course or user for performing custom or extended processing </a:t>
            </a: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Example: A simple tool for tagging courses with additional metadata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4501975" y="1296035"/>
            <a:ext cx="432941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5"/>
                </a:solidFill>
              </a:rPr>
              <a:t>Course Tools</a:t>
            </a:r>
            <a:endParaRPr lang="en-US" dirty="0">
              <a:solidFill>
                <a:schemeClr val="accent5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Custom workflows or processing inside the context of a course</a:t>
            </a: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Example:  A simple tool to publish grades to an external system</a:t>
            </a:r>
          </a:p>
        </p:txBody>
      </p:sp>
      <p:sp>
        <p:nvSpPr>
          <p:cNvPr id="14" name="Rectangle 13" descr=" " title=" "/>
          <p:cNvSpPr/>
          <p:nvPr/>
        </p:nvSpPr>
        <p:spPr>
          <a:xfrm>
            <a:off x="311149" y="1158875"/>
            <a:ext cx="4046667" cy="1371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4501975" y="1158875"/>
            <a:ext cx="4329410" cy="13716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84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or User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customization need is to add specialized tools outside of the context of a course or user – these tools are often called user or system tools</a:t>
            </a:r>
          </a:p>
          <a:p>
            <a:r>
              <a:rPr lang="en-US" dirty="0" smtClean="0"/>
              <a:t>In 9.1, these tools are often built as system or user tool extensions</a:t>
            </a:r>
          </a:p>
          <a:p>
            <a:r>
              <a:rPr lang="en-US" dirty="0" smtClean="0"/>
              <a:t>Traditional system tools can still be developed as a B2 extension and appear in the System Administration / Tools area</a:t>
            </a:r>
          </a:p>
          <a:p>
            <a:r>
              <a:rPr lang="en-US" dirty="0" smtClean="0"/>
              <a:t>In the Ultra experience, system tools can also be developed as LTI</a:t>
            </a:r>
            <a:endParaRPr lang="en-US" dirty="0"/>
          </a:p>
        </p:txBody>
      </p:sp>
      <p:pic>
        <p:nvPicPr>
          <p:cNvPr id="6" name="Picture Placeholder 10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" b="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739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common customization is to add specialized tools in the context of a course</a:t>
            </a:r>
          </a:p>
          <a:p>
            <a:r>
              <a:rPr lang="en-US" dirty="0" smtClean="0"/>
              <a:t>For classic courses, the traditional B2 extension points can be used (i.e. course tools, course panel tools, gradebook extensions, etc.)</a:t>
            </a:r>
          </a:p>
          <a:p>
            <a:r>
              <a:rPr lang="en-US" dirty="0" smtClean="0"/>
              <a:t>For Ultra courses, these tools can be provided via LTI</a:t>
            </a:r>
          </a:p>
          <a:p>
            <a:r>
              <a:rPr lang="en-US" dirty="0" smtClean="0"/>
              <a:t>LTI can run externally and reach back in using public REST API or locally using traditional public Java API’s</a:t>
            </a:r>
            <a:endParaRPr lang="en-US" dirty="0"/>
          </a:p>
        </p:txBody>
      </p:sp>
      <p:pic>
        <p:nvPicPr>
          <p:cNvPr id="6" name="Picture Placeholder 4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3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Con17">
  <a:themeElements>
    <a:clrScheme name="New Blackboard">
      <a:dk1>
        <a:srgbClr val="181B22"/>
      </a:dk1>
      <a:lt1>
        <a:sysClr val="window" lastClr="FFFFFF"/>
      </a:lt1>
      <a:dk2>
        <a:srgbClr val="181B22"/>
      </a:dk2>
      <a:lt2>
        <a:srgbClr val="E0E2ED"/>
      </a:lt2>
      <a:accent1>
        <a:srgbClr val="3399CC"/>
      </a:accent1>
      <a:accent2>
        <a:srgbClr val="07A979"/>
      </a:accent2>
      <a:accent3>
        <a:srgbClr val="FDCE07"/>
      </a:accent3>
      <a:accent4>
        <a:srgbClr val="F07136"/>
      </a:accent4>
      <a:accent5>
        <a:srgbClr val="DF2265"/>
      </a:accent5>
      <a:accent6>
        <a:srgbClr val="C44097"/>
      </a:accent6>
      <a:hlink>
        <a:srgbClr val="3399CC"/>
      </a:hlink>
      <a:folHlink>
        <a:srgbClr val="E2E2E2"/>
      </a:folHlink>
    </a:clrScheme>
    <a:fontScheme name="BbWorld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  <a:latin typeface="+mj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bg1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37160" tIns="137160" rIns="137160" bIns="13716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vCon17.potx [Read-Only]" id="{A6323191-A30A-4FB3-B5C7-98E923A3F1D1}" vid="{9DE74306-9CE2-4C57-B271-8F5495DBA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DevCon17</Template>
  <TotalTime>338</TotalTime>
  <Words>1236</Words>
  <Application>Microsoft Office PowerPoint</Application>
  <PresentationFormat>On-screen Show (16:9)</PresentationFormat>
  <Paragraphs>106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DevCon17</vt:lpstr>
      <vt:lpstr>SaaS and Ultra Development Clinic: LTI</vt:lpstr>
      <vt:lpstr>About Me</vt:lpstr>
      <vt:lpstr>PowerPoint Presentation</vt:lpstr>
      <vt:lpstr>Takeaways</vt:lpstr>
      <vt:lpstr>Environment Context</vt:lpstr>
      <vt:lpstr>Development &amp; Deployment Points</vt:lpstr>
      <vt:lpstr>2 Common Customization Patterns</vt:lpstr>
      <vt:lpstr>System or User Tools</vt:lpstr>
      <vt:lpstr>Course Tools</vt:lpstr>
      <vt:lpstr>LTI Overview</vt:lpstr>
      <vt:lpstr>Today -- B2 Extensions</vt:lpstr>
      <vt:lpstr>The Future -- Learning Tools Interoperability  (LTI)</vt:lpstr>
      <vt:lpstr>Learning Tools Interoperability  (LTI)</vt:lpstr>
      <vt:lpstr>LTI Can Be Used to Place Your Building Blocks in SaaS &amp; Ultra </vt:lpstr>
      <vt:lpstr>Solution Demo</vt:lpstr>
      <vt:lpstr>Hands on activity: A system or course tool (LTI)</vt:lpstr>
      <vt:lpstr>Course Tool Activity</vt:lpstr>
      <vt:lpstr>Helpful Resources</vt:lpstr>
      <vt:lpstr>Any Questions?</vt:lpstr>
      <vt:lpstr>Do This Next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John Wiseman</dc:creator>
  <cp:lastModifiedBy>John Wiseman</cp:lastModifiedBy>
  <cp:revision>105</cp:revision>
  <cp:lastPrinted>2015-05-04T20:25:55Z</cp:lastPrinted>
  <dcterms:created xsi:type="dcterms:W3CDTF">2017-06-22T04:00:30Z</dcterms:created>
  <dcterms:modified xsi:type="dcterms:W3CDTF">2017-07-26T13:39:56Z</dcterms:modified>
</cp:coreProperties>
</file>